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6" r:id="rId1"/>
  </p:sldMasterIdLst>
  <p:notesMasterIdLst>
    <p:notesMasterId r:id="rId42"/>
  </p:notesMasterIdLst>
  <p:sldIdLst>
    <p:sldId id="256" r:id="rId2"/>
    <p:sldId id="289" r:id="rId3"/>
    <p:sldId id="278" r:id="rId4"/>
    <p:sldId id="290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5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14" r:id="rId28"/>
    <p:sldId id="325" r:id="rId29"/>
    <p:sldId id="316" r:id="rId30"/>
    <p:sldId id="317" r:id="rId31"/>
    <p:sldId id="323" r:id="rId32"/>
    <p:sldId id="324" r:id="rId33"/>
    <p:sldId id="315" r:id="rId34"/>
    <p:sldId id="268" r:id="rId35"/>
    <p:sldId id="269" r:id="rId36"/>
    <p:sldId id="270" r:id="rId37"/>
    <p:sldId id="271" r:id="rId38"/>
    <p:sldId id="326" r:id="rId39"/>
    <p:sldId id="275" r:id="rId40"/>
    <p:sldId id="276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72"/>
    <p:restoredTop sz="94647"/>
  </p:normalViewPr>
  <p:slideViewPr>
    <p:cSldViewPr snapToGrid="0" snapToObjects="1">
      <p:cViewPr>
        <p:scale>
          <a:sx n="127" d="100"/>
          <a:sy n="127" d="100"/>
        </p:scale>
        <p:origin x="376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3.jpg>
</file>

<file path=ppt/media/image14.jpg>
</file>

<file path=ppt/media/image15.png>
</file>

<file path=ppt/media/image16.png>
</file>

<file path=ppt/media/image18.png>
</file>

<file path=ppt/media/image2.png>
</file>

<file path=ppt/media/image3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0049C0-DD9E-C24B-AC70-B919E1378CE7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918382-4D7F-2040-9269-471093A5E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691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" y="21811"/>
            <a:ext cx="1614123" cy="738586"/>
          </a:xfrm>
          <a:prstGeom prst="rect">
            <a:avLst/>
          </a:prstGeom>
        </p:spPr>
      </p:pic>
      <p:pic>
        <p:nvPicPr>
          <p:cNvPr id="11" name="Picture 10" descr="FREEBSDF_Logo_Pos_CMYK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7873" y="-428290"/>
            <a:ext cx="2118914" cy="16373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7234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543987"/>
            <a:ext cx="4937760" cy="4325107"/>
          </a:xfrm>
        </p:spPr>
        <p:txBody>
          <a:bodyPr anchor="t" anchorCtr="0"/>
          <a:lstStyle>
            <a:lvl1pPr>
              <a:defRPr sz="24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543987"/>
            <a:ext cx="4937760" cy="4325108"/>
          </a:xfrm>
        </p:spPr>
        <p:txBody>
          <a:bodyPr anchor="t" anchorCtr="0"/>
          <a:lstStyle>
            <a:lvl1pPr>
              <a:defRPr sz="24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9361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64053"/>
            <a:ext cx="4937760" cy="42087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1968762"/>
            <a:ext cx="4937760" cy="3991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64053"/>
            <a:ext cx="4937760" cy="42087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1968762"/>
            <a:ext cx="4937760" cy="3991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74608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81989"/>
            <a:ext cx="10058400" cy="428710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rgbClr val="FFFFFF"/>
                </a:solidFill>
              </a:defRPr>
            </a:lvl1pPr>
          </a:lstStyle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28016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FREEBSDF_Logo_Pos_CMYK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4189" y="5403994"/>
            <a:ext cx="1723748" cy="122540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304325"/>
            <a:ext cx="935309" cy="112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0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teachbsd.org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Teaching Systems Software</a:t>
            </a:r>
            <a:br>
              <a:rPr lang="en-US" dirty="0" smtClean="0"/>
            </a:br>
            <a:r>
              <a:rPr lang="en-US" dirty="0" smtClean="0"/>
              <a:t>with FreeBSD and Tracing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George V. Neville-Neil</a:t>
            </a:r>
          </a:p>
          <a:p>
            <a:r>
              <a:rPr lang="en-US" dirty="0" smtClean="0"/>
              <a:t>Robert N. M. Watson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78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Masters Syllabus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1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Module 1: Introduction to kernels and tracing</a:t>
            </a:r>
            <a:endParaRPr lang="en-US" sz="32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 lectures (re)-introducing operating systems</a:t>
            </a:r>
          </a:p>
          <a:p>
            <a:r>
              <a:rPr lang="en-US" dirty="0" smtClean="0"/>
              <a:t>Lab 1</a:t>
            </a:r>
            <a:r>
              <a:rPr lang="en-US" dirty="0"/>
              <a:t>: </a:t>
            </a:r>
            <a:r>
              <a:rPr lang="en-US" b="1" i="1" dirty="0"/>
              <a:t>Getting Started with Kernel Tracing - I/O</a:t>
            </a:r>
            <a:endParaRPr lang="en-US" b="1" i="1" dirty="0" smtClean="0"/>
          </a:p>
          <a:p>
            <a:r>
              <a:rPr lang="en-US" dirty="0" smtClean="0"/>
              <a:t>Lab Report 1: </a:t>
            </a:r>
            <a:r>
              <a:rPr lang="en-US" b="1" i="1" dirty="0" smtClean="0"/>
              <a:t>I/O Performance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38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566" y="1376623"/>
            <a:ext cx="5454868" cy="36375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Lecture 1: Advanced operating systems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5139559"/>
            <a:ext cx="7886700" cy="121679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About the course</a:t>
            </a:r>
          </a:p>
          <a:p>
            <a:r>
              <a:rPr lang="en-US" dirty="0" smtClean="0"/>
              <a:t>What is an operating system?</a:t>
            </a:r>
          </a:p>
          <a:p>
            <a:r>
              <a:rPr lang="en-US" dirty="0" smtClean="0"/>
              <a:t>Generalization </a:t>
            </a:r>
            <a:r>
              <a:rPr lang="en-US" dirty="0" smtClean="0"/>
              <a:t>vs. </a:t>
            </a:r>
            <a:r>
              <a:rPr lang="en-US" dirty="0" smtClean="0"/>
              <a:t>specialization </a:t>
            </a:r>
            <a:r>
              <a:rPr lang="en-US" dirty="0" smtClean="0"/>
              <a:t>in OS design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58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 2: Kernels and tracing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5139559"/>
            <a:ext cx="7886700" cy="121679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How does kernel tracing work?</a:t>
            </a:r>
          </a:p>
          <a:p>
            <a:r>
              <a:rPr lang="en-US" dirty="0" smtClean="0"/>
              <a:t>What is the </a:t>
            </a:r>
            <a:r>
              <a:rPr lang="en-US" b="1" dirty="0" smtClean="0"/>
              <a:t>probe effect</a:t>
            </a:r>
            <a:r>
              <a:rPr lang="en-US" dirty="0" smtClean="0"/>
              <a:t>?</a:t>
            </a:r>
          </a:p>
          <a:p>
            <a:r>
              <a:rPr lang="en-US" dirty="0" smtClean="0"/>
              <a:t>How does kernel code run?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236" y="1574374"/>
            <a:ext cx="5679528" cy="320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35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Module 2: The process model</a:t>
            </a:r>
            <a:endParaRPr lang="en-US" sz="32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 lectures on the process model</a:t>
            </a:r>
            <a:endParaRPr lang="en-US" i="1" dirty="0" smtClean="0"/>
          </a:p>
          <a:p>
            <a:r>
              <a:rPr lang="en-US" dirty="0" smtClean="0"/>
              <a:t>Lab 2: </a:t>
            </a:r>
            <a:r>
              <a:rPr lang="en-US" b="1" i="1" dirty="0"/>
              <a:t>Kernel implications of IPC</a:t>
            </a:r>
            <a:endParaRPr lang="en-US" b="1" i="1" dirty="0" smtClean="0"/>
          </a:p>
          <a:p>
            <a:r>
              <a:rPr lang="en-US" dirty="0" smtClean="0"/>
              <a:t>Lab 3: </a:t>
            </a:r>
            <a:r>
              <a:rPr lang="en-US" b="1" i="1" dirty="0"/>
              <a:t>Micro-architectural implications of </a:t>
            </a:r>
            <a:r>
              <a:rPr lang="en-US" b="1" i="1" dirty="0" smtClean="0"/>
              <a:t>IPC</a:t>
            </a:r>
          </a:p>
          <a:p>
            <a:r>
              <a:rPr lang="en-US" dirty="0" smtClean="0"/>
              <a:t>Lab Report 2: </a:t>
            </a:r>
            <a:r>
              <a:rPr lang="en-US" b="1" i="1" dirty="0" smtClean="0"/>
              <a:t>IPC Performance</a:t>
            </a:r>
            <a:endParaRPr lang="en-US" b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3: The process model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424909"/>
            <a:ext cx="7886700" cy="193144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From </a:t>
            </a:r>
            <a:r>
              <a:rPr lang="en-US" b="1" dirty="0" smtClean="0"/>
              <a:t>Multics</a:t>
            </a:r>
            <a:r>
              <a:rPr lang="en-US" dirty="0" smtClean="0"/>
              <a:t> to </a:t>
            </a:r>
            <a:r>
              <a:rPr lang="en-US" b="1" dirty="0" smtClean="0"/>
              <a:t>UNIX</a:t>
            </a:r>
            <a:r>
              <a:rPr lang="en-US" dirty="0" smtClean="0"/>
              <a:t>: evolution of the </a:t>
            </a:r>
            <a:r>
              <a:rPr lang="en-US" b="1" dirty="0" smtClean="0"/>
              <a:t>process model</a:t>
            </a:r>
            <a:endParaRPr lang="en-US" dirty="0" smtClean="0"/>
          </a:p>
          <a:p>
            <a:r>
              <a:rPr lang="en-US" dirty="0" smtClean="0"/>
              <a:t>How programs run: ELF, run-time linking</a:t>
            </a:r>
          </a:p>
          <a:p>
            <a:r>
              <a:rPr lang="en-US" dirty="0" smtClean="0"/>
              <a:t>Architectural and virtual-memory foundations</a:t>
            </a:r>
          </a:p>
          <a:p>
            <a:r>
              <a:rPr lang="en-US" dirty="0" smtClean="0"/>
              <a:t>Traps and system calls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15</a:t>
            </a:fld>
            <a:endParaRPr lang="en-US"/>
          </a:p>
        </p:txBody>
      </p:sp>
      <p:pic>
        <p:nvPicPr>
          <p:cNvPr id="7" name="Content Placeholder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256" y="1489842"/>
            <a:ext cx="4261094" cy="26566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1" y="1630966"/>
            <a:ext cx="2953013" cy="251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6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4: The process model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871545"/>
            <a:ext cx="7886700" cy="148480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System-call mechanism and design</a:t>
            </a:r>
          </a:p>
          <a:p>
            <a:r>
              <a:rPr lang="en-US" dirty="0" smtClean="0"/>
              <a:t>Security and reliability</a:t>
            </a:r>
          </a:p>
          <a:p>
            <a:r>
              <a:rPr lang="en-US" dirty="0" err="1" smtClean="0"/>
              <a:t>Analysing</a:t>
            </a:r>
            <a:r>
              <a:rPr lang="en-US" dirty="0" smtClean="0"/>
              <a:t> system-call and trap performance using </a:t>
            </a:r>
            <a:r>
              <a:rPr lang="en-US" dirty="0" err="1" smtClean="0"/>
              <a:t>DTrace</a:t>
            </a:r>
            <a:endParaRPr lang="en-US" dirty="0" smtClean="0"/>
          </a:p>
          <a:p>
            <a:r>
              <a:rPr lang="en-US" dirty="0" smtClean="0"/>
              <a:t>Mach’s virtual-memory design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892" y="1352552"/>
            <a:ext cx="5902216" cy="326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89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Module 3: TCP/IP</a:t>
            </a:r>
            <a:endParaRPr lang="en-US" sz="32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Lectures 5-6: </a:t>
            </a:r>
            <a:r>
              <a:rPr lang="en-US" b="1" i="1" dirty="0" smtClean="0"/>
              <a:t>The network stack</a:t>
            </a:r>
          </a:p>
          <a:p>
            <a:r>
              <a:rPr lang="en-US" dirty="0" smtClean="0"/>
              <a:t>Lab 4: </a:t>
            </a:r>
            <a:r>
              <a:rPr lang="en-US" b="1" i="1" dirty="0" smtClean="0"/>
              <a:t>The TCP State Machine</a:t>
            </a:r>
          </a:p>
          <a:p>
            <a:r>
              <a:rPr lang="en-US" dirty="0" smtClean="0"/>
              <a:t>Lab 5: </a:t>
            </a:r>
            <a:r>
              <a:rPr lang="en-US" b="1" i="1" dirty="0" smtClean="0"/>
              <a:t>TCP Latency and Bandwidth</a:t>
            </a:r>
          </a:p>
          <a:p>
            <a:r>
              <a:rPr lang="en-US" dirty="0" smtClean="0"/>
              <a:t>Lab Report 3: </a:t>
            </a:r>
            <a:r>
              <a:rPr lang="en-US" b="1" i="1" dirty="0" smtClean="0"/>
              <a:t>The TCP State Machine, Latency, and Bandwidth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25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 5: The network stack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542882"/>
            <a:ext cx="7886700" cy="181347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Networking, the sockets API, and network-stack design</a:t>
            </a:r>
          </a:p>
          <a:p>
            <a:r>
              <a:rPr lang="en-US" dirty="0" smtClean="0"/>
              <a:t>Memory flow across hardware and software</a:t>
            </a:r>
          </a:p>
          <a:p>
            <a:r>
              <a:rPr lang="en-US" dirty="0" smtClean="0"/>
              <a:t>Kernel data structures for networking</a:t>
            </a:r>
          </a:p>
          <a:p>
            <a:r>
              <a:rPr lang="en-US" dirty="0" smtClean="0"/>
              <a:t>Network-stack dispatch paths</a:t>
            </a:r>
          </a:p>
          <a:p>
            <a:r>
              <a:rPr lang="en-US" dirty="0" smtClean="0"/>
              <a:t>Recent network-stack research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1" y="1457844"/>
            <a:ext cx="3691101" cy="28063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2168317"/>
            <a:ext cx="4088691" cy="138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61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 6: The network stack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842483"/>
            <a:ext cx="7886700" cy="151386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TCP protocol design: state machine + congestion control</a:t>
            </a:r>
          </a:p>
          <a:p>
            <a:r>
              <a:rPr lang="en-US" dirty="0" smtClean="0"/>
              <a:t>Feature evolution in network stacks</a:t>
            </a:r>
          </a:p>
          <a:p>
            <a:r>
              <a:rPr lang="en-US" dirty="0" smtClean="0"/>
              <a:t>Key data structures and code paths</a:t>
            </a:r>
          </a:p>
          <a:p>
            <a:r>
              <a:rPr lang="en-US" dirty="0" smtClean="0"/>
              <a:t>Network-stack performance across hardware and software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894" y="1420601"/>
            <a:ext cx="2592138" cy="32346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013" y="1539802"/>
            <a:ext cx="4298074" cy="323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564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Promulgate the understanding of large and complex systems</a:t>
            </a:r>
          </a:p>
          <a:p>
            <a:r>
              <a:rPr lang="en-US" dirty="0" smtClean="0"/>
              <a:t>Bring modern tools to a wide variety of audiences</a:t>
            </a:r>
          </a:p>
          <a:p>
            <a:r>
              <a:rPr lang="en-US" dirty="0" smtClean="0"/>
              <a:t>Advance the practice of software and systems engineering</a:t>
            </a:r>
          </a:p>
          <a:p>
            <a:r>
              <a:rPr lang="en-US" dirty="0" smtClean="0"/>
              <a:t>Promote FreeBSD as a platform for teaching, research and development</a:t>
            </a:r>
          </a:p>
        </p:txBody>
      </p:sp>
    </p:spTree>
    <p:extLst>
      <p:ext uri="{BB962C8B-B14F-4D97-AF65-F5344CB8AC3E}">
        <p14:creationId xmlns:p14="http://schemas.microsoft.com/office/powerpoint/2010/main" val="208361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Masters Course </a:t>
            </a:r>
            <a:r>
              <a:rPr lang="en-US" dirty="0" smtClean="0"/>
              <a:t>Laboratories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9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Masters </a:t>
            </a:r>
            <a:r>
              <a:rPr lang="en-US" dirty="0" smtClean="0"/>
              <a:t>laboratory </a:t>
            </a:r>
            <a:r>
              <a:rPr lang="en-US" dirty="0" smtClean="0"/>
              <a:t>platform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894" y="1353483"/>
            <a:ext cx="3714630" cy="4952839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809129" y="1352551"/>
            <a:ext cx="4543826" cy="500380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BeagleBone</a:t>
            </a:r>
            <a:r>
              <a:rPr lang="en-US" dirty="0" smtClean="0"/>
              <a:t> Black</a:t>
            </a:r>
          </a:p>
          <a:p>
            <a:pPr lvl="1"/>
            <a:r>
              <a:rPr lang="en-US" dirty="0" smtClean="0"/>
              <a:t>1GHz </a:t>
            </a:r>
            <a:r>
              <a:rPr lang="en-US" dirty="0"/>
              <a:t>32-bit ARM Cortex A-8 </a:t>
            </a:r>
            <a:endParaRPr lang="en-US" dirty="0" smtClean="0"/>
          </a:p>
          <a:p>
            <a:pPr lvl="1"/>
            <a:r>
              <a:rPr lang="en-US" dirty="0" smtClean="0"/>
              <a:t>Superscalar</a:t>
            </a:r>
            <a:r>
              <a:rPr lang="en-US" dirty="0"/>
              <a:t>, </a:t>
            </a:r>
            <a:r>
              <a:rPr lang="en-US" dirty="0" smtClean="0"/>
              <a:t>MMU; L1/L2 caches</a:t>
            </a:r>
          </a:p>
          <a:p>
            <a:pPr lvl="1"/>
            <a:r>
              <a:rPr lang="en-US" dirty="0" smtClean="0"/>
              <a:t>Power, serial</a:t>
            </a:r>
            <a:r>
              <a:rPr lang="en-US" dirty="0"/>
              <a:t>, network </a:t>
            </a:r>
            <a:r>
              <a:rPr lang="en-US" dirty="0" smtClean="0"/>
              <a:t>via USB</a:t>
            </a:r>
          </a:p>
          <a:p>
            <a:pPr lvl="1"/>
            <a:r>
              <a:rPr lang="en-US" dirty="0" smtClean="0"/>
              <a:t>Deterministic performance for teaching -- unlike a virtual machine</a:t>
            </a:r>
          </a:p>
          <a:p>
            <a:r>
              <a:rPr lang="en-US" dirty="0" smtClean="0"/>
              <a:t>SD </a:t>
            </a:r>
            <a:r>
              <a:rPr lang="en-US" dirty="0"/>
              <a:t>card software </a:t>
            </a:r>
            <a:r>
              <a:rPr lang="en-US" dirty="0" smtClean="0"/>
              <a:t>image</a:t>
            </a:r>
          </a:p>
          <a:p>
            <a:pPr lvl="1"/>
            <a:r>
              <a:rPr lang="en-US" dirty="0" smtClean="0"/>
              <a:t>FreeBSD </a:t>
            </a:r>
            <a:r>
              <a:rPr lang="en-US" dirty="0"/>
              <a:t>operating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DTrace</a:t>
            </a:r>
          </a:p>
          <a:p>
            <a:pPr lvl="1"/>
            <a:r>
              <a:rPr lang="en-US" dirty="0" smtClean="0"/>
              <a:t>DUMMYNET simulation module</a:t>
            </a:r>
          </a:p>
          <a:p>
            <a:pPr lvl="1"/>
            <a:r>
              <a:rPr lang="en-US" dirty="0" smtClean="0"/>
              <a:t>HWPMC framework</a:t>
            </a:r>
          </a:p>
          <a:p>
            <a:r>
              <a:rPr lang="en-US" dirty="0" smtClean="0"/>
              <a:t>Custom </a:t>
            </a:r>
            <a:r>
              <a:rPr lang="en-US" dirty="0" err="1" smtClean="0"/>
              <a:t>microbenchmarks</a:t>
            </a:r>
            <a:endParaRPr lang="en-US" dirty="0" smtClean="0"/>
          </a:p>
          <a:p>
            <a:pPr lvl="1"/>
            <a:r>
              <a:rPr lang="en-US" dirty="0" smtClean="0"/>
              <a:t>POSIX </a:t>
            </a:r>
            <a:r>
              <a:rPr lang="en-US" dirty="0"/>
              <a:t>I/O, POSIX IPC, </a:t>
            </a:r>
            <a:r>
              <a:rPr lang="en-US" dirty="0" smtClean="0"/>
              <a:t>TCP</a:t>
            </a:r>
          </a:p>
          <a:p>
            <a:r>
              <a:rPr lang="en-US" dirty="0" err="1" smtClean="0"/>
              <a:t>Jupyter</a:t>
            </a:r>
            <a:r>
              <a:rPr lang="en-US" dirty="0" smtClean="0"/>
              <a:t> notebooks-based UI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xperiment execution and instrumentation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ata collection, analysis, presentation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56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</a:t>
            </a:r>
            <a:r>
              <a:rPr lang="en-US" dirty="0" smtClean="0"/>
              <a:t>notebooks (1)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0" y="1763084"/>
            <a:ext cx="7886700" cy="443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862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</a:t>
            </a:r>
            <a:r>
              <a:rPr lang="en-US" dirty="0"/>
              <a:t>notebooks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0" y="1352551"/>
            <a:ext cx="7894318" cy="493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62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</a:t>
            </a:r>
            <a:r>
              <a:rPr lang="en-US" dirty="0"/>
              <a:t>notebooks </a:t>
            </a:r>
            <a:r>
              <a:rPr lang="en-US" dirty="0" smtClean="0"/>
              <a:t>(3)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553" y="1284882"/>
            <a:ext cx="6528895" cy="557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163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360" y="1859758"/>
            <a:ext cx="4823475" cy="3445339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Laboratory </a:t>
            </a:r>
            <a:r>
              <a:rPr lang="en-US" sz="3200" dirty="0"/>
              <a:t>1: POSIX I/O performance</a:t>
            </a:r>
            <a:endParaRPr lang="en-US" sz="32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316717" y="1352552"/>
            <a:ext cx="3722634" cy="5003801"/>
          </a:xfrm>
        </p:spPr>
        <p:txBody>
          <a:bodyPr>
            <a:normAutofit/>
          </a:bodyPr>
          <a:lstStyle/>
          <a:p>
            <a:r>
              <a:rPr lang="en-US" b="1" dirty="0" smtClean="0"/>
              <a:t>I/O </a:t>
            </a:r>
            <a:r>
              <a:rPr lang="en-US" b="1" dirty="0" err="1" smtClean="0"/>
              <a:t>microbenchmark</a:t>
            </a:r>
            <a:r>
              <a:rPr lang="en-US" dirty="0" smtClean="0"/>
              <a:t>: constant total size, variable buffer size</a:t>
            </a:r>
          </a:p>
          <a:p>
            <a:r>
              <a:rPr lang="en-US" b="1" dirty="0" smtClean="0"/>
              <a:t>Conventional view</a:t>
            </a:r>
            <a:r>
              <a:rPr lang="en-US" dirty="0" smtClean="0"/>
              <a:t>: fewer system calls, larger buffers will perform better</a:t>
            </a:r>
          </a:p>
          <a:p>
            <a:r>
              <a:rPr lang="en-US" b="1" dirty="0" smtClean="0"/>
              <a:t>Process-model view</a:t>
            </a:r>
            <a:r>
              <a:rPr lang="en-US" dirty="0" smtClean="0"/>
              <a:t>: caches, VM system affect throughput; performance flat-line (then collapse) when thresholds exceeded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097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Laboratory </a:t>
            </a:r>
            <a:r>
              <a:rPr lang="en-US" dirty="0" smtClean="0"/>
              <a:t>reports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464" y="1352550"/>
            <a:ext cx="3866572" cy="5003800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Validate and explore implied hypotheses</a:t>
            </a:r>
          </a:p>
          <a:p>
            <a:r>
              <a:rPr lang="en-US" dirty="0" smtClean="0"/>
              <a:t>Scientific lab reports describe experiments</a:t>
            </a:r>
          </a:p>
          <a:p>
            <a:r>
              <a:rPr lang="en-US" dirty="0" smtClean="0"/>
              <a:t>Focuses on: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riting, presentation</a:t>
            </a:r>
          </a:p>
          <a:p>
            <a:pPr lvl="1"/>
            <a:r>
              <a:rPr lang="en-US" dirty="0" smtClean="0"/>
              <a:t>Good scientific procedure – e.g., experimental setup</a:t>
            </a:r>
          </a:p>
          <a:p>
            <a:pPr lvl="1"/>
            <a:r>
              <a:rPr lang="en-US" dirty="0" smtClean="0"/>
              <a:t>Consideration of sources of variance and error, probe effect</a:t>
            </a:r>
          </a:p>
          <a:p>
            <a:pPr lvl="1"/>
            <a:r>
              <a:rPr lang="en-US" dirty="0"/>
              <a:t>Correct conclusions drawn</a:t>
            </a:r>
          </a:p>
          <a:p>
            <a:pPr lvl="1"/>
            <a:r>
              <a:rPr lang="en-US" dirty="0" smtClean="0"/>
              <a:t>Explanation of results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01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Work to date – and where next?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2014-2015 – first teaching</a:t>
            </a:r>
          </a:p>
          <a:p>
            <a:pPr lvl="1"/>
            <a:r>
              <a:rPr lang="en-US" dirty="0" smtClean="0"/>
              <a:t>FreeBSD ARMv7 support for </a:t>
            </a:r>
            <a:r>
              <a:rPr lang="en-US" dirty="0" err="1" smtClean="0"/>
              <a:t>DTrace</a:t>
            </a:r>
            <a:r>
              <a:rPr lang="en-US" dirty="0" smtClean="0"/>
              <a:t>, CPU counters</a:t>
            </a:r>
          </a:p>
          <a:p>
            <a:pPr lvl="1"/>
            <a:r>
              <a:rPr lang="en-US" dirty="0" smtClean="0"/>
              <a:t>Device-driver engineering for FreeBSD on BBB</a:t>
            </a:r>
          </a:p>
          <a:p>
            <a:pPr lvl="1"/>
            <a:r>
              <a:rPr lang="en-US" dirty="0" smtClean="0"/>
              <a:t>Material </a:t>
            </a:r>
            <a:r>
              <a:rPr lang="en-US" dirty="0" smtClean="0"/>
              <a:t>developed, course introduced at Cambridge</a:t>
            </a:r>
          </a:p>
          <a:p>
            <a:r>
              <a:rPr lang="en-US" dirty="0" smtClean="0"/>
              <a:t>2015-2016 – second teaching</a:t>
            </a:r>
          </a:p>
          <a:p>
            <a:pPr lvl="1"/>
            <a:r>
              <a:rPr lang="en-US" dirty="0"/>
              <a:t>FreeBSD improvements </a:t>
            </a:r>
            <a:r>
              <a:rPr lang="en-US" dirty="0" err="1"/>
              <a:t>upstreamed</a:t>
            </a:r>
            <a:endParaRPr lang="en-US" dirty="0"/>
          </a:p>
          <a:p>
            <a:pPr lvl="1"/>
            <a:r>
              <a:rPr lang="en-US" dirty="0" smtClean="0"/>
              <a:t>Material </a:t>
            </a:r>
            <a:r>
              <a:rPr lang="en-US" dirty="0" smtClean="0"/>
              <a:t>refined, open sourced via </a:t>
            </a:r>
            <a:r>
              <a:rPr lang="en-US" dirty="0" err="1" smtClean="0"/>
              <a:t>TeachBSD.org</a:t>
            </a:r>
            <a:endParaRPr lang="en-US" dirty="0" smtClean="0"/>
          </a:p>
          <a:p>
            <a:pPr lvl="1"/>
            <a:r>
              <a:rPr lang="en-US" dirty="0" smtClean="0"/>
              <a:t>Talks at several universities on the L41 approach</a:t>
            </a:r>
          </a:p>
          <a:p>
            <a:r>
              <a:rPr lang="en-US" dirty="0" smtClean="0"/>
              <a:t>2016-2017 – third teaching</a:t>
            </a:r>
          </a:p>
          <a:p>
            <a:pPr lvl="1"/>
            <a:r>
              <a:rPr lang="en-US" dirty="0" smtClean="0"/>
              <a:t>New </a:t>
            </a:r>
            <a:r>
              <a:rPr lang="en-US" dirty="0" err="1" smtClean="0"/>
              <a:t>iPython</a:t>
            </a:r>
            <a:r>
              <a:rPr lang="en-US" dirty="0" smtClean="0"/>
              <a:t>/</a:t>
            </a:r>
            <a:r>
              <a:rPr lang="en-US" dirty="0" err="1" smtClean="0"/>
              <a:t>Jupyter</a:t>
            </a:r>
            <a:r>
              <a:rPr lang="en-US" dirty="0" smtClean="0"/>
              <a:t>-based lab environment</a:t>
            </a:r>
          </a:p>
          <a:p>
            <a:pPr lvl="1"/>
            <a:r>
              <a:rPr lang="en-US" dirty="0" smtClean="0"/>
              <a:t>Upstreaming of further FreeBSD improvements</a:t>
            </a:r>
          </a:p>
          <a:p>
            <a:pPr lvl="1"/>
            <a:r>
              <a:rPr lang="en-US" dirty="0" smtClean="0"/>
              <a:t>Open-source release scheduled for February 2017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039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Undergraduate Course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827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Teaching Undergraduates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Requires a far more background material</a:t>
            </a:r>
          </a:p>
          <a:p>
            <a:r>
              <a:rPr lang="en-US" dirty="0" smtClean="0"/>
              <a:t>Need to focus on the </a:t>
            </a:r>
            <a:r>
              <a:rPr lang="en-US" i="1" dirty="0" smtClean="0"/>
              <a:t>why</a:t>
            </a:r>
            <a:r>
              <a:rPr lang="en-US" dirty="0" smtClean="0"/>
              <a:t> as well as the </a:t>
            </a:r>
            <a:r>
              <a:rPr lang="en-US" i="1" dirty="0" smtClean="0"/>
              <a:t>what</a:t>
            </a:r>
            <a:endParaRPr lang="en-US" dirty="0" smtClean="0"/>
          </a:p>
          <a:p>
            <a:r>
              <a:rPr lang="en-US" dirty="0" smtClean="0"/>
              <a:t>Pacing is key to understanding</a:t>
            </a:r>
          </a:p>
          <a:p>
            <a:r>
              <a:rPr lang="en-US" dirty="0" smtClean="0"/>
              <a:t>Repetition is required</a:t>
            </a:r>
          </a:p>
          <a:p>
            <a:r>
              <a:rPr lang="en-US" dirty="0" smtClean="0"/>
              <a:t>Get </a:t>
            </a:r>
            <a:r>
              <a:rPr lang="en-US" dirty="0" smtClean="0"/>
              <a:t>them to understand how </a:t>
            </a:r>
            <a:r>
              <a:rPr lang="en-US" dirty="0" smtClean="0"/>
              <a:t>a whole </a:t>
            </a:r>
            <a:r>
              <a:rPr lang="en-US" dirty="0" smtClean="0"/>
              <a:t>system </a:t>
            </a:r>
            <a:r>
              <a:rPr lang="en-US" dirty="0" smtClean="0"/>
              <a:t>works</a:t>
            </a:r>
          </a:p>
          <a:p>
            <a:pPr lvl="1"/>
            <a:r>
              <a:rPr lang="en-US" dirty="0" smtClean="0"/>
              <a:t>By showing them how a large piece of </a:t>
            </a:r>
            <a:r>
              <a:rPr lang="en-US" dirty="0"/>
              <a:t>systems software works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4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Masters </a:t>
            </a:r>
            <a:r>
              <a:rPr lang="en-US" dirty="0" smtClean="0"/>
              <a:t>Students in Computer Science</a:t>
            </a:r>
          </a:p>
          <a:p>
            <a:pPr lvl="1"/>
            <a:r>
              <a:rPr lang="en-US" dirty="0" smtClean="0"/>
              <a:t>May not have an undergrad CS degree</a:t>
            </a:r>
          </a:p>
          <a:p>
            <a:pPr lvl="1"/>
            <a:r>
              <a:rPr lang="en-US" dirty="0" smtClean="0"/>
              <a:t>Focus is on research skills</a:t>
            </a:r>
          </a:p>
          <a:p>
            <a:r>
              <a:rPr lang="en-US" dirty="0" smtClean="0"/>
              <a:t>Undergraduates in Computer Science</a:t>
            </a:r>
          </a:p>
          <a:p>
            <a:pPr lvl="1"/>
            <a:r>
              <a:rPr lang="en-US" dirty="0" smtClean="0"/>
              <a:t>Highest variability in background</a:t>
            </a:r>
          </a:p>
          <a:p>
            <a:pPr lvl="1"/>
            <a:r>
              <a:rPr lang="en-US" dirty="0" smtClean="0"/>
              <a:t>May not know </a:t>
            </a:r>
            <a:r>
              <a:rPr lang="en-US" dirty="0" smtClean="0"/>
              <a:t>C</a:t>
            </a:r>
          </a:p>
          <a:p>
            <a:r>
              <a:rPr lang="en-US" dirty="0"/>
              <a:t>Practitioners</a:t>
            </a:r>
          </a:p>
          <a:p>
            <a:pPr lvl="1"/>
            <a:r>
              <a:rPr lang="en-US" dirty="0"/>
              <a:t>Experience with some programming language</a:t>
            </a:r>
          </a:p>
          <a:p>
            <a:pPr lvl="1"/>
            <a:r>
              <a:rPr lang="en-US" dirty="0"/>
              <a:t>Work </a:t>
            </a:r>
            <a:r>
              <a:rPr lang="en-US" dirty="0" smtClean="0"/>
              <a:t>experience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41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Deeper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Mutual Exclusion</a:t>
            </a:r>
          </a:p>
          <a:p>
            <a:pPr lvl="1"/>
            <a:r>
              <a:rPr lang="en-US" dirty="0" smtClean="0"/>
              <a:t>Locking</a:t>
            </a:r>
          </a:p>
          <a:p>
            <a:pPr lvl="1"/>
            <a:r>
              <a:rPr lang="en-US" dirty="0" smtClean="0"/>
              <a:t>Deadlocks</a:t>
            </a:r>
          </a:p>
          <a:p>
            <a:r>
              <a:rPr lang="en-US" dirty="0" smtClean="0"/>
              <a:t>Virtual Memory</a:t>
            </a:r>
          </a:p>
          <a:p>
            <a:pPr lvl="1"/>
            <a:r>
              <a:rPr lang="en-US" dirty="0" smtClean="0"/>
              <a:t>Address Translation</a:t>
            </a:r>
          </a:p>
          <a:p>
            <a:pPr lvl="1"/>
            <a:r>
              <a:rPr lang="en-US" dirty="0" smtClean="0"/>
              <a:t>Page Tables</a:t>
            </a:r>
            <a:endParaRPr lang="en-US" dirty="0" smtClean="0"/>
          </a:p>
          <a:p>
            <a:pPr lvl="1"/>
            <a:r>
              <a:rPr lang="en-US" dirty="0" smtClean="0"/>
              <a:t>TLBs</a:t>
            </a: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File System Principles</a:t>
            </a:r>
          </a:p>
          <a:p>
            <a:pPr lvl="1"/>
            <a:r>
              <a:rPr lang="en-US" dirty="0"/>
              <a:t>Block </a:t>
            </a:r>
            <a:r>
              <a:rPr lang="en-US" dirty="0" smtClean="0"/>
              <a:t>Storage</a:t>
            </a:r>
          </a:p>
          <a:p>
            <a:pPr lvl="1"/>
            <a:r>
              <a:rPr lang="en-US" dirty="0" smtClean="0"/>
              <a:t>Naming</a:t>
            </a:r>
          </a:p>
          <a:p>
            <a:pPr lvl="1"/>
            <a:r>
              <a:rPr lang="en-US" dirty="0" smtClean="0"/>
              <a:t>Caching</a:t>
            </a:r>
          </a:p>
          <a:p>
            <a:r>
              <a:rPr lang="en-US" dirty="0" smtClean="0"/>
              <a:t>Networking Principles</a:t>
            </a:r>
          </a:p>
          <a:p>
            <a:pPr lvl="1"/>
            <a:r>
              <a:rPr lang="en-US" dirty="0" smtClean="0"/>
              <a:t>Loss</a:t>
            </a:r>
          </a:p>
          <a:p>
            <a:pPr lvl="1"/>
            <a:r>
              <a:rPr lang="en-US" dirty="0" smtClean="0"/>
              <a:t>Asynchrony</a:t>
            </a:r>
          </a:p>
          <a:p>
            <a:pPr lvl="1"/>
            <a:r>
              <a:rPr lang="en-US" dirty="0" smtClean="0"/>
              <a:t>Addressing</a:t>
            </a:r>
          </a:p>
        </p:txBody>
      </p:sp>
    </p:spTree>
    <p:extLst>
      <p:ext uri="{BB962C8B-B14F-4D97-AF65-F5344CB8AC3E}">
        <p14:creationId xmlns:p14="http://schemas.microsoft.com/office/powerpoint/2010/main" val="20989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we expect them to answer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Name three pieces of software found in the kernel</a:t>
            </a:r>
          </a:p>
          <a:p>
            <a:r>
              <a:rPr lang="en-US" dirty="0" smtClean="0"/>
              <a:t>Name three pieces of software found in user space</a:t>
            </a:r>
          </a:p>
          <a:p>
            <a:r>
              <a:rPr lang="en-US" dirty="0" smtClean="0"/>
              <a:t>What states does a process go during the process  life cycle?</a:t>
            </a:r>
          </a:p>
          <a:p>
            <a:r>
              <a:rPr lang="en-US" dirty="0" smtClean="0"/>
              <a:t>Draw a diagram of two threads that are deadlocked.</a:t>
            </a:r>
          </a:p>
          <a:p>
            <a:r>
              <a:rPr lang="en-US" dirty="0" smtClean="0"/>
              <a:t>Write a </a:t>
            </a:r>
            <a:r>
              <a:rPr lang="en-US" dirty="0" err="1" smtClean="0"/>
              <a:t>DTrace</a:t>
            </a:r>
            <a:r>
              <a:rPr lang="en-US" dirty="0" smtClean="0"/>
              <a:t> one-liner that captures sockets entering  the fin-wait-1 state</a:t>
            </a:r>
          </a:p>
          <a:p>
            <a:r>
              <a:rPr lang="en-US" dirty="0" smtClean="0"/>
              <a:t>Why does the name cache store negative entries?</a:t>
            </a:r>
          </a:p>
          <a:p>
            <a:r>
              <a:rPr lang="en-US" i="1" dirty="0" smtClean="0"/>
              <a:t>What happens when you load a web page?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90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63826" y="503583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sh</a:t>
            </a:r>
            <a:endParaRPr lang="en-US" dirty="0"/>
          </a:p>
        </p:txBody>
      </p:sp>
      <p:cxnSp>
        <p:nvCxnSpPr>
          <p:cNvPr id="9" name="Straight Arrow Connector 8"/>
          <p:cNvCxnSpPr>
            <a:stCxn id="5" idx="3"/>
          </p:cNvCxnSpPr>
          <p:nvPr/>
        </p:nvCxnSpPr>
        <p:spPr>
          <a:xfrm>
            <a:off x="1378226" y="960783"/>
            <a:ext cx="21866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564835" y="503583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12" name="Can 11"/>
          <p:cNvSpPr/>
          <p:nvPr/>
        </p:nvSpPr>
        <p:spPr>
          <a:xfrm>
            <a:off x="4943061" y="1709531"/>
            <a:ext cx="914400" cy="1216152"/>
          </a:xfrm>
          <a:prstGeom prst="ca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796748" y="1577008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949148" y="1729408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101548" y="1881808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63826" y="3584714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sh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378226" y="4041914"/>
            <a:ext cx="21866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564835" y="3584714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chrome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733801" y="4810539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886201" y="4962939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038601" y="5115339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/>
          <p:nvPr/>
        </p:nvCxnSpPr>
        <p:spPr>
          <a:xfrm>
            <a:off x="4525617" y="962196"/>
            <a:ext cx="2968487" cy="0"/>
          </a:xfrm>
          <a:prstGeom prst="line">
            <a:avLst/>
          </a:prstGeom>
          <a:ln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0" idx="3"/>
          </p:cNvCxnSpPr>
          <p:nvPr/>
        </p:nvCxnSpPr>
        <p:spPr>
          <a:xfrm>
            <a:off x="4479235" y="4041914"/>
            <a:ext cx="3061252" cy="0"/>
          </a:xfrm>
          <a:prstGeom prst="straightConnector1">
            <a:avLst/>
          </a:prstGeom>
          <a:ln>
            <a:solidFill>
              <a:schemeClr val="accent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490348" y="591451"/>
            <a:ext cx="744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exec()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594806" y="591451"/>
            <a:ext cx="697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fork()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2584561" y="3672581"/>
            <a:ext cx="744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exec()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1610331" y="3672581"/>
            <a:ext cx="697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fork()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6895161" y="53268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bind()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6923333" y="4009648"/>
            <a:ext cx="1077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connect()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000698" y="4017138"/>
            <a:ext cx="92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socket()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5857461" y="532680"/>
            <a:ext cx="92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socket()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7684011" y="1062484"/>
            <a:ext cx="813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write()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7747234" y="795243"/>
            <a:ext cx="750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read()</a:t>
            </a:r>
            <a:endParaRPr lang="en-US" dirty="0"/>
          </a:p>
        </p:txBody>
      </p:sp>
      <p:cxnSp>
        <p:nvCxnSpPr>
          <p:cNvPr id="50" name="Straight Connector 49"/>
          <p:cNvCxnSpPr/>
          <p:nvPr/>
        </p:nvCxnSpPr>
        <p:spPr>
          <a:xfrm>
            <a:off x="7509166" y="962196"/>
            <a:ext cx="22911" cy="3079717"/>
          </a:xfrm>
          <a:prstGeom prst="line">
            <a:avLst/>
          </a:prstGeom>
          <a:ln>
            <a:headEnd type="triangle" w="lg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7654250" y="3647888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close()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7694527" y="1325047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close()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7639275" y="3110512"/>
            <a:ext cx="813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write()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7667340" y="532680"/>
            <a:ext cx="830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listen()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7698366" y="3382494"/>
            <a:ext cx="750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read()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4578626" y="1233317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open()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4563577" y="1241276"/>
            <a:ext cx="750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read()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4552122" y="1233317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close()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2659983" y="4009648"/>
            <a:ext cx="66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exit()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650043" y="4028987"/>
            <a:ext cx="728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wait()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929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7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8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20" grpId="0" animBg="1"/>
      <p:bldP spid="20" grpId="1" animBg="1"/>
      <p:bldP spid="21" grpId="0" animBg="1"/>
      <p:bldP spid="22" grpId="0" animBg="1"/>
      <p:bldP spid="23" grpId="0" animBg="1"/>
      <p:bldP spid="38" grpId="0" build="allAtOnce"/>
      <p:bldP spid="39" grpId="0"/>
      <p:bldP spid="39" grpId="1"/>
      <p:bldP spid="40" grpId="0"/>
      <p:bldP spid="40" grpId="1"/>
      <p:bldP spid="41" grpId="0"/>
      <p:bldP spid="41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8" grpId="0"/>
      <p:bldP spid="48" grpId="1"/>
      <p:bldP spid="53" grpId="0"/>
      <p:bldP spid="53" grpId="1"/>
      <p:bldP spid="54" grpId="0"/>
      <p:bldP spid="55" grpId="0"/>
      <p:bldP spid="55" grpId="1"/>
      <p:bldP spid="56" grpId="0"/>
      <p:bldP spid="56" grpId="1"/>
      <p:bldP spid="57" grpId="0"/>
      <p:bldP spid="57" grpId="1"/>
      <p:bldP spid="58" grpId="0"/>
      <p:bldP spid="60" grpId="0"/>
      <p:bldP spid="61" grpId="0"/>
      <p:bldP spid="63" grpId="0"/>
      <p:bldP spid="63" grpId="1"/>
      <p:bldP spid="64" grpId="0"/>
      <p:bldP spid="64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Practitioners Course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82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Teaching Practitioners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We can assume more background:</a:t>
            </a:r>
          </a:p>
          <a:p>
            <a:pPr lvl="1"/>
            <a:r>
              <a:rPr lang="en-US" smtClean="0"/>
              <a:t>Some knowledge of programming</a:t>
            </a:r>
          </a:p>
          <a:p>
            <a:pPr lvl="1"/>
            <a:r>
              <a:rPr lang="en-US" smtClean="0"/>
              <a:t>Experience with Unix</a:t>
            </a:r>
          </a:p>
          <a:p>
            <a:pPr lvl="1"/>
            <a:r>
              <a:rPr lang="en-US" smtClean="0"/>
              <a:t>Have real problems to solve</a:t>
            </a:r>
          </a:p>
          <a:p>
            <a:r>
              <a:rPr lang="en-US" smtClean="0"/>
              <a:t>But not assume everything:</a:t>
            </a:r>
          </a:p>
          <a:p>
            <a:pPr lvl="1"/>
            <a:r>
              <a:rPr lang="en-US" smtClean="0"/>
              <a:t>Kernel Internals</a:t>
            </a:r>
          </a:p>
          <a:p>
            <a:pPr lvl="1"/>
            <a:r>
              <a:rPr lang="en-US" smtClean="0"/>
              <a:t>Deep understanding of corner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62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Goals of the Practitioner Course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Familiarize people </a:t>
            </a:r>
            <a:r>
              <a:rPr lang="en-US" dirty="0" err="1" smtClean="0"/>
              <a:t>withDTrace</a:t>
            </a:r>
            <a:endParaRPr lang="en-US" dirty="0" smtClean="0"/>
          </a:p>
          <a:p>
            <a:r>
              <a:rPr lang="en-US" dirty="0" smtClean="0"/>
              <a:t>Give them practical tools for their problems </a:t>
            </a:r>
          </a:p>
          <a:p>
            <a:r>
              <a:rPr lang="en-US" dirty="0" smtClean="0"/>
              <a:t>Educate them about how the OS works</a:t>
            </a:r>
          </a:p>
          <a:p>
            <a:r>
              <a:rPr lang="en-US" dirty="0" smtClean="0"/>
              <a:t>Dispel fear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30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Practitioner’s </a:t>
            </a:r>
            <a:r>
              <a:rPr lang="en-US" dirty="0" smtClean="0"/>
              <a:t>Course 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Two, 8 hour days</a:t>
            </a:r>
          </a:p>
          <a:p>
            <a:r>
              <a:rPr lang="en-US" dirty="0" smtClean="0"/>
              <a:t>Platform is a pre-packaged Virtual Machine image</a:t>
            </a:r>
          </a:p>
          <a:p>
            <a:pPr lvl="1"/>
            <a:r>
              <a:rPr lang="en-US" dirty="0" smtClean="0"/>
              <a:t>Or a native FreeBSD system</a:t>
            </a:r>
          </a:p>
          <a:p>
            <a:r>
              <a:rPr lang="en-US" dirty="0" smtClean="0"/>
              <a:t>Taught </a:t>
            </a:r>
            <a:r>
              <a:rPr lang="en-US" dirty="0" smtClean="0"/>
              <a:t>at </a:t>
            </a:r>
            <a:r>
              <a:rPr lang="en-US" dirty="0" smtClean="0"/>
              <a:t>conferences and companies</a:t>
            </a:r>
          </a:p>
          <a:p>
            <a:pPr lvl="1"/>
            <a:r>
              <a:rPr lang="en-US" dirty="0" err="1" smtClean="0"/>
              <a:t>AsiaBSDCon</a:t>
            </a:r>
            <a:r>
              <a:rPr lang="en-US" dirty="0" smtClean="0"/>
              <a:t> 2016, </a:t>
            </a:r>
          </a:p>
          <a:p>
            <a:pPr lvl="1"/>
            <a:r>
              <a:rPr lang="en-US" dirty="0" err="1" smtClean="0"/>
              <a:t>BSDCan</a:t>
            </a:r>
            <a:r>
              <a:rPr lang="en-US" dirty="0" smtClean="0"/>
              <a:t> 2015, 2016, </a:t>
            </a:r>
          </a:p>
          <a:p>
            <a:pPr lvl="1"/>
            <a:r>
              <a:rPr lang="en-US" dirty="0" err="1" smtClean="0"/>
              <a:t>EuroBSD</a:t>
            </a:r>
            <a:r>
              <a:rPr lang="en-US" dirty="0" smtClean="0"/>
              <a:t> 2016 in Belgrade</a:t>
            </a:r>
          </a:p>
          <a:p>
            <a:r>
              <a:rPr lang="en-US" dirty="0" smtClean="0"/>
              <a:t>Next course at </a:t>
            </a:r>
            <a:r>
              <a:rPr lang="en-US" dirty="0" err="1" smtClean="0"/>
              <a:t>AsiaBSDCon</a:t>
            </a:r>
            <a:r>
              <a:rPr lang="en-US" dirty="0" smtClean="0"/>
              <a:t> 2017 in Tokyo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988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Pracitioner’s</a:t>
            </a:r>
            <a:r>
              <a:rPr lang="en-US" dirty="0" smtClean="0"/>
              <a:t> Course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 to </a:t>
            </a:r>
            <a:r>
              <a:rPr lang="en-US" dirty="0" err="1" smtClean="0"/>
              <a:t>DTrace</a:t>
            </a:r>
            <a:endParaRPr lang="en-US" dirty="0" smtClean="0"/>
          </a:p>
          <a:p>
            <a:r>
              <a:rPr lang="en-US" dirty="0" smtClean="0"/>
              <a:t>Locking</a:t>
            </a:r>
          </a:p>
          <a:p>
            <a:r>
              <a:rPr lang="en-US" dirty="0" smtClean="0"/>
              <a:t>Scheduler</a:t>
            </a:r>
          </a:p>
          <a:p>
            <a:r>
              <a:rPr lang="en-US" dirty="0" smtClean="0"/>
              <a:t>Networking</a:t>
            </a:r>
          </a:p>
          <a:p>
            <a:r>
              <a:rPr lang="en-US" dirty="0"/>
              <a:t>Files and the </a:t>
            </a:r>
            <a:r>
              <a:rPr lang="en-US" dirty="0" smtClean="0"/>
              <a:t>Filesystem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745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Set of  Worked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Find and count all the available </a:t>
            </a:r>
            <a:r>
              <a:rPr lang="en-US" dirty="0" err="1" smtClean="0"/>
              <a:t>tracepoints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Summarize </a:t>
            </a:r>
            <a:r>
              <a:rPr lang="en-US" dirty="0"/>
              <a:t>requested write() sizes by program </a:t>
            </a:r>
            <a:r>
              <a:rPr lang="en-US" dirty="0" smtClean="0"/>
              <a:t>name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Summarize </a:t>
            </a:r>
            <a:r>
              <a:rPr lang="en-US" dirty="0"/>
              <a:t>return values from write() by program </a:t>
            </a:r>
            <a:r>
              <a:rPr lang="en-US" dirty="0" smtClean="0"/>
              <a:t>name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Adding new probe points to the system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Track succeeding and failing TCP connections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Look at name cache performance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583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dirty="0" err="1" smtClean="0"/>
              <a:t>Ruslan</a:t>
            </a:r>
            <a:r>
              <a:rPr lang="en-US" dirty="0" smtClean="0"/>
              <a:t> </a:t>
            </a:r>
            <a:r>
              <a:rPr lang="en-US" dirty="0" err="1" smtClean="0"/>
              <a:t>Bukin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Mark Johnston</a:t>
            </a:r>
          </a:p>
          <a:p>
            <a:r>
              <a:rPr lang="en-US" dirty="0" smtClean="0"/>
              <a:t>Ed </a:t>
            </a:r>
            <a:r>
              <a:rPr lang="en-US" dirty="0" err="1" smtClean="0"/>
              <a:t>Maste</a:t>
            </a:r>
            <a:endParaRPr lang="en-US" dirty="0" smtClean="0"/>
          </a:p>
          <a:p>
            <a:r>
              <a:rPr lang="en-US" dirty="0" smtClean="0"/>
              <a:t>Andy Turner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 smtClean="0"/>
              <a:t>Bjoern</a:t>
            </a:r>
            <a:r>
              <a:rPr lang="en-US" dirty="0" smtClean="0"/>
              <a:t> </a:t>
            </a:r>
            <a:r>
              <a:rPr lang="en-US" dirty="0" err="1" smtClean="0"/>
              <a:t>Zeeb</a:t>
            </a:r>
            <a:endParaRPr lang="en-US" dirty="0" smtClean="0"/>
          </a:p>
          <a:p>
            <a:r>
              <a:rPr lang="en-US" dirty="0" smtClean="0"/>
              <a:t>Kirk </a:t>
            </a:r>
            <a:r>
              <a:rPr lang="en-US" dirty="0" err="1" smtClean="0"/>
              <a:t>McKusick</a:t>
            </a:r>
            <a:endParaRPr lang="en-US" dirty="0" smtClean="0"/>
          </a:p>
          <a:p>
            <a:r>
              <a:rPr lang="en-US" dirty="0" smtClean="0"/>
              <a:t>Hiroki Sato</a:t>
            </a:r>
          </a:p>
          <a:p>
            <a:r>
              <a:rPr lang="en-US" dirty="0" smtClean="0"/>
              <a:t>The FreeBSD Foundation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64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Operating-system teaching styles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Trial by fire (undergraduate): in micro, recreate classical elements and forms of OS design: kernels, processes, filesystems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Research readings course (graduate): read, present, discuss, and write about classic research; term project/exams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Deep-dive experimentation course (graduate): learn about and </a:t>
            </a:r>
            <a:r>
              <a:rPr lang="en-US" b="1" dirty="0" err="1" smtClean="0"/>
              <a:t>analyse</a:t>
            </a:r>
            <a:r>
              <a:rPr lang="en-US" b="1" dirty="0" smtClean="0"/>
              <a:t> {CPU, OS, protocol} </a:t>
            </a:r>
            <a:r>
              <a:rPr lang="en-US" b="1" dirty="0" err="1" smtClean="0"/>
              <a:t>behaviours</a:t>
            </a:r>
            <a:r>
              <a:rPr lang="en-US" b="1" dirty="0" smtClean="0"/>
              <a:t> using tracing on real-world systems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P</a:t>
            </a:r>
            <a:r>
              <a:rPr lang="en-US" dirty="0" smtClean="0"/>
              <a:t>ossible due to recent development of integrated tracing and profiling tools</a:t>
            </a:r>
            <a:r>
              <a:rPr lang="en-US" dirty="0"/>
              <a:t>:</a:t>
            </a:r>
            <a:r>
              <a:rPr lang="en-US" dirty="0" smtClean="0"/>
              <a:t> DTrace, CPU counters, etc.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14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 Course Material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Slide Decks</a:t>
            </a:r>
          </a:p>
          <a:p>
            <a:pPr lvl="1"/>
            <a:r>
              <a:rPr lang="en-US" dirty="0" smtClean="0"/>
              <a:t>Now moving to PowerPoint</a:t>
            </a:r>
          </a:p>
          <a:p>
            <a:r>
              <a:rPr lang="en-US" dirty="0" smtClean="0"/>
              <a:t>Teaching </a:t>
            </a:r>
            <a:r>
              <a:rPr lang="en-US" dirty="0" smtClean="0"/>
              <a:t>Guides</a:t>
            </a:r>
          </a:p>
          <a:p>
            <a:r>
              <a:rPr lang="en-US" dirty="0" smtClean="0"/>
              <a:t>Example Problems and Solutions</a:t>
            </a:r>
          </a:p>
          <a:p>
            <a:r>
              <a:rPr lang="en-US" dirty="0" smtClean="0"/>
              <a:t>Marking Guides</a:t>
            </a:r>
          </a:p>
          <a:p>
            <a:r>
              <a:rPr lang="en-US" dirty="0" smtClean="0"/>
              <a:t>Example </a:t>
            </a:r>
            <a:r>
              <a:rPr lang="en-US" dirty="0" smtClean="0"/>
              <a:t>quizzes </a:t>
            </a:r>
            <a:r>
              <a:rPr lang="en-US" dirty="0" smtClean="0"/>
              <a:t>and final </a:t>
            </a:r>
            <a:r>
              <a:rPr lang="en-US" dirty="0" smtClean="0"/>
              <a:t>exams </a:t>
            </a:r>
            <a:r>
              <a:rPr lang="en-US" b="1" i="1" dirty="0" smtClean="0"/>
              <a:t>in a private repo</a:t>
            </a:r>
          </a:p>
          <a:p>
            <a:r>
              <a:rPr lang="en-US" dirty="0" err="1" smtClean="0"/>
              <a:t>DTrace</a:t>
            </a:r>
            <a:r>
              <a:rPr lang="en-US" dirty="0" smtClean="0"/>
              <a:t> and associated scripts</a:t>
            </a:r>
          </a:p>
          <a:p>
            <a:r>
              <a:rPr lang="en-US" dirty="0" smtClean="0"/>
              <a:t>Video Versions</a:t>
            </a:r>
          </a:p>
          <a:p>
            <a:r>
              <a:rPr lang="en-US" dirty="0" smtClean="0"/>
              <a:t>Packaged Materials under a permissive license</a:t>
            </a:r>
          </a:p>
          <a:p>
            <a:r>
              <a:rPr lang="en-US" dirty="0" smtClean="0"/>
              <a:t>Available online </a:t>
            </a:r>
            <a:r>
              <a:rPr lang="en-US" dirty="0" smtClean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teachbsd.org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243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Masters Course </a:t>
            </a:r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L41 Lecture 2 - Kernels and Tracing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Aims of the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Teach methodology, skills, and knowledge required to understand and perform research on contemporary operating systems by</a:t>
            </a:r>
            <a:r>
              <a:rPr lang="en-US" dirty="0" smtClean="0"/>
              <a:t>...</a:t>
            </a:r>
            <a:endParaRPr lang="en-US" dirty="0"/>
          </a:p>
          <a:p>
            <a:r>
              <a:rPr lang="en-US" dirty="0" smtClean="0"/>
              <a:t>Teaching systems </a:t>
            </a:r>
            <a:r>
              <a:rPr lang="en-US" b="1" dirty="0" smtClean="0"/>
              <a:t>methodology</a:t>
            </a:r>
            <a:r>
              <a:rPr lang="en-US" dirty="0" smtClean="0"/>
              <a:t> and </a:t>
            </a:r>
            <a:r>
              <a:rPr lang="en-US" b="1" dirty="0" smtClean="0"/>
              <a:t>practice</a:t>
            </a:r>
          </a:p>
          <a:p>
            <a:r>
              <a:rPr lang="en-US" dirty="0" smtClean="0"/>
              <a:t>Exploring </a:t>
            </a:r>
            <a:r>
              <a:rPr lang="en-US" b="1" dirty="0" smtClean="0"/>
              <a:t>real-world operating-system artefacts </a:t>
            </a:r>
            <a:r>
              <a:rPr lang="en-US" dirty="0" smtClean="0"/>
              <a:t>in a structured laboratory setting</a:t>
            </a:r>
          </a:p>
          <a:p>
            <a:r>
              <a:rPr lang="en-US" dirty="0" smtClean="0"/>
              <a:t>Developing </a:t>
            </a:r>
            <a:r>
              <a:rPr lang="en-US" b="1" dirty="0" smtClean="0"/>
              <a:t>scientific writing </a:t>
            </a:r>
            <a:r>
              <a:rPr lang="en-US" dirty="0" smtClean="0"/>
              <a:t>and presentation skills</a:t>
            </a:r>
          </a:p>
          <a:p>
            <a:r>
              <a:rPr lang="en-US" dirty="0" smtClean="0"/>
              <a:t>Reading selected </a:t>
            </a:r>
            <a:r>
              <a:rPr lang="en-US" b="1" dirty="0" smtClean="0"/>
              <a:t>original systems research papers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437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</a:t>
            </a:r>
            <a:r>
              <a:rPr lang="en-US" dirty="0" smtClean="0"/>
              <a:t>the classroom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6⨉ One-hour lectures</a:t>
            </a:r>
          </a:p>
          <a:p>
            <a:pPr lvl="1"/>
            <a:r>
              <a:rPr lang="en-US" dirty="0" smtClean="0"/>
              <a:t>Theory, architecture, methodology</a:t>
            </a:r>
            <a:r>
              <a:rPr lang="en-US" dirty="0"/>
              <a:t>, </a:t>
            </a:r>
            <a:r>
              <a:rPr lang="en-US" dirty="0" smtClean="0"/>
              <a:t>practice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5⨉ Two-hour practical laboratories</a:t>
            </a:r>
            <a:endParaRPr lang="en-US" dirty="0"/>
          </a:p>
          <a:p>
            <a:pPr lvl="1"/>
            <a:r>
              <a:rPr lang="en-US" dirty="0" smtClean="0"/>
              <a:t>30-minute </a:t>
            </a:r>
            <a:r>
              <a:rPr lang="en-US" dirty="0" err="1" smtClean="0"/>
              <a:t>lecturelets</a:t>
            </a:r>
            <a:r>
              <a:rPr lang="en-US" dirty="0" smtClean="0"/>
              <a:t> on artefacts, tools, and practical techniques required to complete labs</a:t>
            </a:r>
          </a:p>
          <a:p>
            <a:pPr lvl="1"/>
            <a:r>
              <a:rPr lang="en-US" dirty="0" smtClean="0"/>
              <a:t>Remainder as hands-on measurement and experimentation</a:t>
            </a:r>
          </a:p>
          <a:p>
            <a:pPr lvl="1"/>
            <a:r>
              <a:rPr lang="en-US" b="1" dirty="0" smtClean="0"/>
              <a:t>Exploratory questions </a:t>
            </a:r>
            <a:r>
              <a:rPr lang="en-US" dirty="0" smtClean="0"/>
              <a:t>vs. </a:t>
            </a:r>
            <a:r>
              <a:rPr lang="en-US" b="1" dirty="0" smtClean="0"/>
              <a:t>experimental goals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Outside </a:t>
            </a:r>
            <a:r>
              <a:rPr lang="en-US" dirty="0" smtClean="0"/>
              <a:t>the classroom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Assigned readings</a:t>
            </a:r>
          </a:p>
          <a:p>
            <a:pPr lvl="1"/>
            <a:r>
              <a:rPr lang="en-US" dirty="0" smtClean="0"/>
              <a:t>Selected portions of module texts</a:t>
            </a:r>
          </a:p>
          <a:p>
            <a:pPr lvl="1"/>
            <a:r>
              <a:rPr lang="en-US" dirty="0" smtClean="0"/>
              <a:t>Specific contemporary and historic research papers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Assessed laboratory reports</a:t>
            </a:r>
          </a:p>
          <a:p>
            <a:pPr lvl="1"/>
            <a:r>
              <a:rPr lang="en-US" dirty="0" smtClean="0"/>
              <a:t>Based on experiments done in (and out of) labs</a:t>
            </a:r>
          </a:p>
          <a:p>
            <a:pPr lvl="1"/>
            <a:r>
              <a:rPr lang="en-US" dirty="0" smtClean="0"/>
              <a:t>Develop investigative skills</a:t>
            </a:r>
          </a:p>
          <a:p>
            <a:pPr lvl="1"/>
            <a:r>
              <a:rPr lang="en-US" dirty="0" smtClean="0"/>
              <a:t>Learn </a:t>
            </a:r>
            <a:r>
              <a:rPr lang="en-US" dirty="0"/>
              <a:t>about data analysis and presentation</a:t>
            </a:r>
          </a:p>
          <a:p>
            <a:pPr lvl="1"/>
            <a:r>
              <a:rPr lang="en-US" dirty="0" smtClean="0"/>
              <a:t>Refine scientific writing style</a:t>
            </a:r>
          </a:p>
          <a:p>
            <a:pPr lvl="1"/>
            <a:r>
              <a:rPr lang="en-US" dirty="0" smtClean="0"/>
              <a:t>One ‘practice run’ – marked but not assessed</a:t>
            </a:r>
          </a:p>
          <a:p>
            <a:pPr lvl="1"/>
            <a:r>
              <a:rPr lang="en-US" dirty="0" smtClean="0"/>
              <a:t>Two assessed; 50% of final mark each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86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texts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Performance analysis</a:t>
            </a:r>
          </a:p>
          <a:p>
            <a:pPr marL="457200" lvl="1" indent="0">
              <a:buNone/>
            </a:pPr>
            <a:r>
              <a:rPr lang="en-US" dirty="0"/>
              <a:t>Raj Jain, </a:t>
            </a:r>
            <a:r>
              <a:rPr lang="en-US" b="1" dirty="0"/>
              <a:t>The Art of Computer Systems Performance Analysis: Techniques for Experimental Design, Measurement, Simulation, and Modeling</a:t>
            </a:r>
            <a:r>
              <a:rPr lang="en-US" dirty="0"/>
              <a:t>, Wiley - </a:t>
            </a:r>
            <a:r>
              <a:rPr lang="en-US" dirty="0" err="1"/>
              <a:t>Interscience</a:t>
            </a:r>
            <a:r>
              <a:rPr lang="en-US" dirty="0"/>
              <a:t>, New York, NY, USA, April 1991.</a:t>
            </a:r>
          </a:p>
          <a:p>
            <a:r>
              <a:rPr lang="en-US" dirty="0"/>
              <a:t>Tracing and profiling</a:t>
            </a:r>
          </a:p>
          <a:p>
            <a:pPr marL="457200" lvl="1" indent="0">
              <a:buNone/>
            </a:pPr>
            <a:r>
              <a:rPr lang="en-US" dirty="0"/>
              <a:t>Brendan Gregg and Jim Mauro, </a:t>
            </a:r>
            <a:r>
              <a:rPr lang="en-US" b="1" dirty="0" err="1"/>
              <a:t>DTrace</a:t>
            </a:r>
            <a:r>
              <a:rPr lang="en-US" b="1" dirty="0"/>
              <a:t>: Dynamic Tracing in Oracle Solaris, Mac OS X and FreeBSD</a:t>
            </a:r>
            <a:r>
              <a:rPr lang="en-US" dirty="0"/>
              <a:t>, Prentice Hall Press, Upper Saddle River, NJ, USA, April 2011.</a:t>
            </a:r>
          </a:p>
          <a:p>
            <a:r>
              <a:rPr lang="en-US" dirty="0" smtClean="0"/>
              <a:t>Operating systems</a:t>
            </a:r>
          </a:p>
          <a:p>
            <a:pPr marL="457200" lvl="1" indent="0">
              <a:buNone/>
            </a:pPr>
            <a:r>
              <a:rPr lang="en-US" dirty="0" smtClean="0"/>
              <a:t>Marshall Kirk </a:t>
            </a:r>
            <a:r>
              <a:rPr lang="en-US" dirty="0" err="1" smtClean="0"/>
              <a:t>McKusick</a:t>
            </a:r>
            <a:r>
              <a:rPr lang="en-US" dirty="0" smtClean="0"/>
              <a:t>, George V</a:t>
            </a:r>
            <a:r>
              <a:rPr lang="en-US" dirty="0"/>
              <a:t>. Neville-Neil, and Robert N. M. Watson, </a:t>
            </a:r>
            <a:r>
              <a:rPr lang="en-US" b="1" dirty="0"/>
              <a:t>The Design and Implementation of the FreeBSD Operating System, 2nd Edition</a:t>
            </a:r>
            <a:r>
              <a:rPr lang="en-US" dirty="0"/>
              <a:t>, Pearson Education, Boston, MA, USA, September 2014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10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reeBSDFoundation">
  <a:themeElements>
    <a:clrScheme name="FreeBSDFoundation 1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FF2602"/>
      </a:accent1>
      <a:accent2>
        <a:srgbClr val="C01C01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eBSDFoundation" id="{7A57A405-F67A-8C4A-969C-4FE43956E1DF}" vid="{F50254DD-EAD6-E044-9BA6-27263CE2B7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FreeBSDFoundation</Template>
  <TotalTime>40</TotalTime>
  <Words>1614</Words>
  <Application>Microsoft Macintosh PowerPoint</Application>
  <PresentationFormat>Widescreen</PresentationFormat>
  <Paragraphs>315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Calibri</vt:lpstr>
      <vt:lpstr>Gill Sans MT</vt:lpstr>
      <vt:lpstr>FreeBSDFoundation</vt:lpstr>
      <vt:lpstr>Teaching Systems Software with FreeBSD and Tracing</vt:lpstr>
      <vt:lpstr>Motivations</vt:lpstr>
      <vt:lpstr>Audiences</vt:lpstr>
      <vt:lpstr>Operating-system teaching styles</vt:lpstr>
      <vt:lpstr>Masters Course design</vt:lpstr>
      <vt:lpstr>Aims of the course</vt:lpstr>
      <vt:lpstr>In the classroom</vt:lpstr>
      <vt:lpstr>Outside the classroom</vt:lpstr>
      <vt:lpstr>Core texts</vt:lpstr>
      <vt:lpstr>Masters Syllabus</vt:lpstr>
      <vt:lpstr>Module 1: Introduction to kernels and tracing</vt:lpstr>
      <vt:lpstr>Lecture 1: Advanced operating systems</vt:lpstr>
      <vt:lpstr>Lecture 2: Kernels and tracing</vt:lpstr>
      <vt:lpstr>Module 2: The process model</vt:lpstr>
      <vt:lpstr>Lecture 3: The process model (1)</vt:lpstr>
      <vt:lpstr>Lecture 4: The process model (2)</vt:lpstr>
      <vt:lpstr>Module 3: TCP/IP</vt:lpstr>
      <vt:lpstr>Lecture 5: The network stack (1)</vt:lpstr>
      <vt:lpstr>Lecture 6: The network stack (2)</vt:lpstr>
      <vt:lpstr>Masters Course Laboratories</vt:lpstr>
      <vt:lpstr>The Masters laboratory platform</vt:lpstr>
      <vt:lpstr>Jupyter notebooks (1)</vt:lpstr>
      <vt:lpstr>Jupyter notebooks (2)</vt:lpstr>
      <vt:lpstr>Jupyter notebooks (3)</vt:lpstr>
      <vt:lpstr>Laboratory 1: POSIX I/O performance</vt:lpstr>
      <vt:lpstr>Laboratory reports</vt:lpstr>
      <vt:lpstr>Work to date – and where next?</vt:lpstr>
      <vt:lpstr>Undergraduate Course</vt:lpstr>
      <vt:lpstr>Teaching Undergraduates</vt:lpstr>
      <vt:lpstr>Deeper Background</vt:lpstr>
      <vt:lpstr>Questions we expect them to answer</vt:lpstr>
      <vt:lpstr>PowerPoint Presentation</vt:lpstr>
      <vt:lpstr>Practitioners Course</vt:lpstr>
      <vt:lpstr>Teaching Practitioners</vt:lpstr>
      <vt:lpstr>Goals of the Practitioner Course</vt:lpstr>
      <vt:lpstr>The Practitioner’s Course Overview</vt:lpstr>
      <vt:lpstr>Pracitioner’s Course Outline</vt:lpstr>
      <vt:lpstr>A Set of  Worked Examples</vt:lpstr>
      <vt:lpstr>Thank You</vt:lpstr>
      <vt:lpstr>Open Source Course Material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Systems Software with FreeBSD and Tracing</dc:title>
  <dc:creator>George Neville-Neil</dc:creator>
  <cp:lastModifiedBy>George Neville-Neil</cp:lastModifiedBy>
  <cp:revision>17</cp:revision>
  <dcterms:created xsi:type="dcterms:W3CDTF">2016-09-07T16:05:05Z</dcterms:created>
  <dcterms:modified xsi:type="dcterms:W3CDTF">2016-12-07T08:43:20Z</dcterms:modified>
</cp:coreProperties>
</file>

<file path=docProps/thumbnail.jpeg>
</file>